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p>
            <a:pPr/>
            <a:r>
              <a:t>This project explores whether solar activity (sunspot observations) can predict UFO reports or other light/percpetual phenomena as it does the aurora.</a:t>
            </a:r>
          </a:p>
          <a:p>
            <a:pPr/>
          </a:p>
          <a:p>
            <a:pPr/>
            <a:r>
              <a:t>Presentation tips throughout…</a:t>
            </a:r>
          </a:p>
          <a:p>
            <a:pPr/>
            <a:r>
              <a:t>Career tips + </a:t>
            </a:r>
          </a:p>
          <a:p>
            <a:pPr marL="271638" indent="-271638">
              <a:buSzPct val="75000"/>
              <a:buChar char="-"/>
            </a:pPr>
            <a:r>
              <a:t>Business context</a:t>
            </a:r>
          </a:p>
          <a:p>
            <a:pPr marL="271638" indent="-271638">
              <a:buSzPct val="75000"/>
              <a:buChar char="-"/>
            </a:pPr>
            <a:r>
              <a:t>UX/interface design</a:t>
            </a:r>
          </a:p>
          <a:p>
            <a:pPr/>
          </a:p>
          <a:p>
            <a:pPr/>
            <a:r>
              <a:t>First, introduce yourself</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Knowing which statistical tests to use and when, </a:t>
            </a:r>
          </a:p>
          <a:p>
            <a:pPr/>
            <a:r>
              <a:t>as important as knowing how to perform them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First tested signal coherence between the two time series</a:t>
            </a:r>
          </a:p>
          <a:p>
            <a:pPr/>
            <a:r>
              <a:t>Only the observation counts shared a signal with the UFO data</a:t>
            </a:r>
          </a:p>
          <a:p>
            <a:pPr/>
            <a:r>
              <a:t>the solar activity metric did not.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Note: Couldn’t do the decomposition when dataset aggregated by day</a:t>
            </a:r>
          </a:p>
          <a:p>
            <a:pPr/>
            <a:r>
              <a:t>as there were lots of missing values in the UFO data</a:t>
            </a:r>
          </a:p>
          <a:p>
            <a:pPr/>
            <a:r>
              <a:t>Had to aggregate the data by month.</a:t>
            </a:r>
          </a:p>
          <a:p>
            <a:pPr/>
          </a:p>
          <a:p>
            <a:pPr/>
            <a:r>
              <a:t>Trend: Influence of internet on UFO report archiving? solar recording more stable.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Need longer data set to pick up on the longer solar cycle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Didn’t finish the forecasting (predictive modelling)</a:t>
            </a:r>
          </a:p>
          <a:p>
            <a:pPr/>
            <a:r>
              <a:t>No significant relationship for time-series trend</a:t>
            </a:r>
          </a:p>
          <a:p>
            <a:pPr/>
            <a:r>
              <a:t>Need longer data set to detect 10 year solar cycle</a:t>
            </a:r>
          </a:p>
          <a:p>
            <a:pPr/>
          </a:p>
          <a:p>
            <a:pPr>
              <a:defRPr b="1"/>
            </a:pPr>
            <a:r>
              <a:t>Atmospheric visibility</a:t>
            </a:r>
          </a:p>
          <a:p>
            <a:pPr/>
            <a:r>
              <a:t>Strong seasonal component like previously reported (sig cohr lag up to 12 mths) - more reports of both in Summer.</a:t>
            </a:r>
          </a:p>
          <a:p>
            <a:pPr/>
            <a:r>
              <a:t>What about the residual test? - Looks like sunspot observations are predictive separately up to 5 months lag. Could delve into geolocation to explore further.</a:t>
            </a:r>
          </a:p>
          <a:p>
            <a:pPr/>
            <a:r>
              <a:t>UFO sighting trend probably effected by growth of internet (increased reporting)</a:t>
            </a:r>
          </a:p>
          <a:p>
            <a:pPr/>
            <a:r>
              <a:t>Sunspot trend is more cyclical, and stable recording over time.</a:t>
            </a:r>
          </a:p>
          <a:p>
            <a:pPr/>
          </a:p>
          <a:p>
            <a:pPr>
              <a:defRPr b="1"/>
            </a:pPr>
            <a:r>
              <a:t>Solar activity</a:t>
            </a:r>
          </a:p>
          <a:p>
            <a:pPr/>
            <a:r>
              <a:t>Maybe the solar activity is not really important if poor visibility means you cant see these fluctuations at all under the seasonal pattern - solar cycle is quite long - may need to test with a longer time series.</a:t>
            </a:r>
          </a:p>
          <a:p>
            <a:pPr/>
          </a:p>
          <a:p>
            <a:pPr/>
          </a:p>
          <a:p>
            <a:pPr>
              <a:defRPr b="1"/>
            </a:pPr>
            <a:r>
              <a:t>Conclusion</a:t>
            </a:r>
          </a:p>
          <a:p>
            <a:pPr/>
            <a:r>
              <a:t>Need to do predictive modelling to determine how much sunspots might contribute to UfO reports. Common sense - there are lots of weird, wonderful natural light phenomena, sightings of those probably play a large part too. Can’t rule out other sources of UFO sightings.</a:t>
            </a:r>
          </a:p>
          <a:p>
            <a:pPr/>
          </a:p>
          <a:p>
            <a:pPr/>
            <a:r>
              <a:t>New theory: All natural light phenomena predicts UFO sightings</a:t>
            </a:r>
          </a:p>
          <a:p>
            <a:pPr/>
            <a:r>
              <a:t>Next steps: UFO sighting shape (type) linked to light phenomenon type?</a:t>
            </a:r>
          </a:p>
          <a:p>
            <a:pPr/>
          </a:p>
          <a:p>
            <a:pPr>
              <a:defRPr u="sng"/>
            </a:pPr>
            <a:r>
              <a:t>Audience: Do you have any UFO theories?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Career advice bit</a:t>
            </a:r>
          </a:p>
          <a:p>
            <a:pPr/>
          </a:p>
          <a:p>
            <a:pPr>
              <a:defRPr u="sng"/>
            </a:pPr>
            <a:r>
              <a:t>T-shaped careers</a:t>
            </a:r>
          </a:p>
          <a:p>
            <a:pPr/>
            <a:r>
              <a:t>Tim Brown IDEO</a:t>
            </a:r>
          </a:p>
          <a:p>
            <a:pPr>
              <a:defRPr u="sng"/>
            </a:pPr>
            <a:r>
              <a:t>Can talk about myself: </a:t>
            </a:r>
          </a:p>
          <a:p>
            <a:pPr/>
            <a:r>
              <a:t>My deep skill is </a:t>
            </a:r>
            <a:r>
              <a:rPr i="1"/>
              <a:t>interfaces</a:t>
            </a:r>
          </a:p>
          <a:p>
            <a:pPr>
              <a:defRPr u="sng"/>
            </a:pPr>
            <a:r>
              <a:t>Ask audience if (or how) t-model applies to them?</a:t>
            </a:r>
          </a:p>
          <a:p>
            <a:pPr>
              <a:defRPr u="sng"/>
            </a:pPr>
          </a:p>
          <a:p>
            <a:pP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Career advice bit</a:t>
            </a:r>
          </a:p>
          <a:p>
            <a:pPr>
              <a:defRPr u="sng"/>
            </a:pPr>
          </a:p>
          <a:p>
            <a:pPr>
              <a:defRPr u="sng"/>
            </a:pPr>
          </a:p>
          <a:p>
            <a:pPr>
              <a:defRPr u="sng"/>
            </a:pPr>
            <a:r>
              <a:t>Ask audience if (or how) t-model applies to them?</a:t>
            </a:r>
          </a:p>
          <a:p>
            <a:pPr>
              <a:defRPr u="sng"/>
            </a:pPr>
          </a:p>
          <a:p>
            <a:pP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Data scientist infographic</a:t>
            </a:r>
          </a:p>
          <a:p>
            <a:pPr/>
            <a:r>
              <a:t>Need to be competent across all areas, but specialise</a:t>
            </a:r>
          </a:p>
          <a:p>
            <a:pPr/>
            <a:r>
              <a:t>Importance of team work</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Given my perceptual systems focus, I’m interested in perceptual phenomena, like illusions, hallucinations and things like UFO reports and reports of other light phenomena…</a:t>
            </a:r>
          </a:p>
          <a:p>
            <a:pPr/>
          </a:p>
          <a:p>
            <a:pPr/>
            <a:r>
              <a:t>There is reason to believe that UFO reports can be attributed to natural phenomena.</a:t>
            </a:r>
          </a:p>
          <a:p>
            <a:pPr/>
            <a:r>
              <a:t>UFO reports peak in the summer, when the sky is clearer : http://midnightinthedesert.com/ufo-sightings-peak-summer/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Numerous pop culture articles on the internet link UFO reports to activity from the sun. The visual appearance of sunspots shares similarities with sun-linked UFO reports (for example seeing a number of black disks 'fly' across the sun, or this example).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 or this example</a:t>
            </a:r>
          </a:p>
          <a:p>
            <a:pPr/>
          </a:p>
          <a:p>
            <a:pPr/>
            <a:r>
              <a:t>The academic literature contains some references to a correlation between solar activity and UFO reports, but there is sparse recent research.</a:t>
            </a:r>
          </a:p>
          <a:p>
            <a:pPr/>
            <a:r>
              <a:rPr u="sng"/>
              <a:t>We already know:</a:t>
            </a:r>
            <a:r>
              <a:t> Atmospheric and solar conditions are linked to the aurora</a:t>
            </a:r>
          </a:p>
          <a:p>
            <a:pPr/>
          </a:p>
          <a:p>
            <a:pPr/>
            <a:r>
              <a:rPr b="1"/>
              <a:t>Inductive</a:t>
            </a:r>
            <a:r>
              <a:t> reasoning has its place in the scientific method. (from the singular observation to the general). Scientists use it to form hypotheses and theories. </a:t>
            </a:r>
            <a:r>
              <a:rPr b="1"/>
              <a:t>Deductive</a:t>
            </a:r>
            <a:r>
              <a:t> reasoning (then) allows them to apply the theories to specific situations (from the general to the singular)</a:t>
            </a:r>
          </a:p>
          <a:p>
            <a:pPr/>
          </a:p>
          <a:p>
            <a:pPr/>
            <a:r>
              <a:t>This part is what I call ‘Exploratory Data Analysis’ or simply exploring data. Reading, background research. You look at the data available and the wider context (domain) to form a </a:t>
            </a:r>
            <a:r>
              <a:rPr i="1"/>
              <a:t>hypothesis. Once you have an idea or theory of what might be going on (in the data), you then test it, or in DS try to model that theory and see if it can predict the observed pattern with high accuracy.</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This analysis revisits the link between solar activity and UFO reports with a more recent (and larger) UFO data set than used previously along with sunspot observation data from the Royal Observatory of Belgium website http://sidc.oma.be/silso/. The UFO data analysed was mostly collected through an online reporting database NUFORC.org and covers the period of the internet (1996-onwards) increasing report rates. Data older than the nuforc.org website registration in 2001 was presumably added manually.</a:t>
            </a:r>
          </a:p>
          <a:p>
            <a:pPr/>
          </a:p>
          <a:p>
            <a:pPr>
              <a:defRPr b="1" i="1"/>
            </a:pPr>
            <a:r>
              <a:t>The value of intersecting data sets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defRPr b="1"/>
            </a:pPr>
            <a:r>
              <a:t>Industry applications</a:t>
            </a:r>
          </a:p>
          <a:p>
            <a:pPr/>
            <a:r>
              <a:t>For UX/UI research</a:t>
            </a:r>
          </a:p>
          <a:p>
            <a:pPr marL="271638" indent="-271638">
              <a:buSzPct val="75000"/>
              <a:buChar char="-"/>
            </a:pPr>
            <a:r>
              <a:t>Make theories based on a sample of customer behaviour (e.g. 5-10 usability tests)</a:t>
            </a:r>
          </a:p>
          <a:p>
            <a:pPr marL="271638" indent="-271638">
              <a:buSzPct val="75000"/>
              <a:buChar char="-"/>
            </a:pPr>
            <a:r>
              <a:t>Can then test these theories in the customers behaviour (inferred via data) with the interface en mass</a:t>
            </a:r>
          </a:p>
          <a:p>
            <a:pPr/>
            <a:r>
              <a:t>For marketing</a:t>
            </a:r>
          </a:p>
          <a:p>
            <a:pPr marL="271638" indent="-271638">
              <a:buSzPct val="75000"/>
              <a:buChar char="-"/>
            </a:pPr>
            <a:r>
              <a:t>Market research</a:t>
            </a:r>
          </a:p>
          <a:p>
            <a:pPr marL="271638" indent="-271638">
              <a:buSzPct val="75000"/>
              <a:buChar char="-"/>
            </a:pPr>
            <a:r>
              <a:t>Monitor campaign metrics </a:t>
            </a:r>
          </a:p>
          <a:p>
            <a:pPr/>
            <a:r>
              <a:t>Others</a:t>
            </a:r>
          </a:p>
          <a:p>
            <a:pPr marL="271638" indent="-271638">
              <a:buSzPct val="75000"/>
              <a:buChar char="-"/>
            </a:pPr>
            <a:r>
              <a:t>etc</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pic>
        <p:nvPicPr>
          <p:cNvPr id="13" name="pasted-image.tiff"/>
          <p:cNvPicPr>
            <a:picLocks noChangeAspect="1"/>
          </p:cNvPicPr>
          <p:nvPr/>
        </p:nvPicPr>
        <p:blipFill>
          <a:blip r:embed="rId2">
            <a:alphaModFix amt="18186"/>
            <a:extLst/>
          </a:blip>
          <a:stretch>
            <a:fillRect/>
          </a:stretch>
        </p:blipFill>
        <p:spPr>
          <a:xfrm>
            <a:off x="-25881" y="-230904"/>
            <a:ext cx="16359195" cy="10215408"/>
          </a:xfrm>
          <a:prstGeom prst="rect">
            <a:avLst/>
          </a:prstGeom>
          <a:ln w="12700">
            <a:miter lim="400000"/>
          </a:ln>
        </p:spPr>
      </p:pic>
      <p:sp>
        <p:nvSpPr>
          <p:cNvPr id="14" name="Shape 14"/>
          <p:cNvSpPr/>
          <p:nvPr/>
        </p:nvSpPr>
        <p:spPr>
          <a:xfrm>
            <a:off x="-81624" y="-76399"/>
            <a:ext cx="13168048" cy="9906398"/>
          </a:xfrm>
          <a:prstGeom prst="rect">
            <a:avLst/>
          </a:prstGeom>
          <a:solidFill>
            <a:srgbClr val="FFFFFF">
              <a:alpha val="18380"/>
            </a:srgbClr>
          </a:solidFill>
          <a:ln w="12700">
            <a:miter lim="400000"/>
          </a:ln>
        </p:spPr>
        <p:txBody>
          <a:bodyPr lIns="50800" tIns="50800" rIns="50800" bIns="50800" anchor="ctr"/>
          <a:lstStyle/>
          <a:p>
            <a:pPr>
              <a:defRPr sz="2400">
                <a:solidFill>
                  <a:srgbClr val="FFFFFF"/>
                </a:solidFill>
              </a:defRPr>
            </a:pPr>
          </a:p>
        </p:txBody>
      </p:sp>
      <p:sp>
        <p:nvSpPr>
          <p:cNvPr id="15" name="Shape 1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2" name="Shape 22"/>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3" name="Shape 23"/>
          <p:cNvSpPr/>
          <p:nvPr>
            <p:ph type="title"/>
          </p:nvPr>
        </p:nvSpPr>
        <p:spPr>
          <a:xfrm>
            <a:off x="1270000" y="6718300"/>
            <a:ext cx="10464800" cy="1422400"/>
          </a:xfrm>
          <a:prstGeom prst="rect">
            <a:avLst/>
          </a:prstGeom>
        </p:spPr>
        <p:txBody>
          <a:bodyPr anchor="b"/>
          <a:lstStyle/>
          <a:p>
            <a:pPr/>
            <a:r>
              <a:t>Title Text</a:t>
            </a:r>
          </a:p>
        </p:txBody>
      </p:sp>
      <p:sp>
        <p:nvSpPr>
          <p:cNvPr id="24" name="Shape 24"/>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5" name="Shape 25"/>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pic>
        <p:nvPicPr>
          <p:cNvPr id="32" name="pasted-image.tiff"/>
          <p:cNvPicPr>
            <a:picLocks noChangeAspect="1"/>
          </p:cNvPicPr>
          <p:nvPr/>
        </p:nvPicPr>
        <p:blipFill>
          <a:blip r:embed="rId2">
            <a:alphaModFix amt="21120"/>
            <a:extLst/>
          </a:blip>
          <a:stretch>
            <a:fillRect/>
          </a:stretch>
        </p:blipFill>
        <p:spPr>
          <a:xfrm>
            <a:off x="0" y="0"/>
            <a:ext cx="13004800" cy="9753600"/>
          </a:xfrm>
          <a:prstGeom prst="rect">
            <a:avLst/>
          </a:prstGeom>
          <a:ln w="12700">
            <a:miter lim="400000"/>
          </a:ln>
        </p:spPr>
      </p:pic>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40" name="Shape 40"/>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41" name="Shape 41"/>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2" name="Shape 42"/>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3" name="Shape 4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0" name="Shape 50"/>
          <p:cNvSpPr/>
          <p:nvPr>
            <p:ph type="title"/>
          </p:nvPr>
        </p:nvSpPr>
        <p:spPr>
          <a:prstGeom prst="rect">
            <a:avLst/>
          </a:prstGeom>
        </p:spPr>
        <p:txBody>
          <a:bodyPr/>
          <a:lstStyle/>
          <a:p>
            <a:pPr/>
            <a:r>
              <a:t>Title Text</a:t>
            </a:r>
          </a:p>
        </p:txBody>
      </p:sp>
      <p:sp>
        <p:nvSpPr>
          <p:cNvPr id="51" name="Shape 5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8" name="Shape 58"/>
          <p:cNvSpPr/>
          <p:nvPr>
            <p:ph type="title"/>
          </p:nvPr>
        </p:nvSpPr>
        <p:spPr>
          <a:prstGeom prst="rect">
            <a:avLst/>
          </a:prstGeom>
        </p:spPr>
        <p:txBody>
          <a:bodyPr/>
          <a:lstStyle/>
          <a:p>
            <a:pPr/>
            <a:r>
              <a:t>Title Text</a:t>
            </a:r>
          </a:p>
        </p:txBody>
      </p:sp>
      <p:sp>
        <p:nvSpPr>
          <p:cNvPr id="59" name="Shape 59"/>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0" name="Shape 6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pic>
        <p:nvPicPr>
          <p:cNvPr id="67" name="pasted-image.tiff"/>
          <p:cNvPicPr>
            <a:picLocks noChangeAspect="1"/>
          </p:cNvPicPr>
          <p:nvPr/>
        </p:nvPicPr>
        <p:blipFill>
          <a:blip r:embed="rId2">
            <a:alphaModFix amt="38362"/>
            <a:extLst/>
          </a:blip>
          <a:stretch>
            <a:fillRect/>
          </a:stretch>
        </p:blipFill>
        <p:spPr>
          <a:xfrm>
            <a:off x="-3301958" y="0"/>
            <a:ext cx="18627779" cy="9753601"/>
          </a:xfrm>
          <a:prstGeom prst="rect">
            <a:avLst/>
          </a:prstGeom>
          <a:ln w="12700">
            <a:miter lim="400000"/>
          </a:ln>
        </p:spPr>
      </p:pic>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tif"/><Relationship Id="rId4"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tif"/><Relationship Id="rId4" Type="http://schemas.openxmlformats.org/officeDocument/2006/relationships/image" Target="../media/image12.png"/><Relationship Id="rId5" Type="http://schemas.openxmlformats.org/officeDocument/2006/relationships/image" Target="../media/image8.tif"/></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image" Target="../media/image11.tif"/><Relationship Id="rId6" Type="http://schemas.openxmlformats.org/officeDocument/2006/relationships/image" Target="../media/image12.tif"/><Relationship Id="rId7" Type="http://schemas.openxmlformats.org/officeDocument/2006/relationships/image" Target="../media/image1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tif"/><Relationship Id="rId4"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p>
            <a:pPr/>
            <a:r>
              <a:t>Solar activity &amp; UFOs</a:t>
            </a:r>
          </a:p>
        </p:txBody>
      </p:sp>
      <p:sp>
        <p:nvSpPr>
          <p:cNvPr id="120" name="Shape 120"/>
          <p:cNvSpPr/>
          <p:nvPr>
            <p:ph type="subTitle" sz="quarter" idx="1"/>
          </p:nvPr>
        </p:nvSpPr>
        <p:spPr>
          <a:prstGeom prst="rect">
            <a:avLst/>
          </a:prstGeom>
        </p:spPr>
        <p:txBody>
          <a:bodyPr/>
          <a:lstStyle/>
          <a:p>
            <a:pPr/>
            <a:r>
              <a:t>Is there a relationship between sunspot activity and UFO sightings?</a:t>
            </a:r>
          </a:p>
        </p:txBody>
      </p:sp>
      <p:sp>
        <p:nvSpPr>
          <p:cNvPr id="121" name="Shape 121"/>
          <p:cNvSpPr/>
          <p:nvPr/>
        </p:nvSpPr>
        <p:spPr>
          <a:xfrm>
            <a:off x="503508" y="7623742"/>
            <a:ext cx="10988920" cy="17824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defRPr b="1" i="1" sz="2000">
                <a:latin typeface="Helvetica"/>
                <a:ea typeface="Helvetica"/>
                <a:cs typeface="Helvetica"/>
                <a:sym typeface="Helvetica"/>
              </a:defRPr>
            </a:pPr>
            <a:r>
              <a:t>Amanda Parker</a:t>
            </a:r>
          </a:p>
          <a:p>
            <a:pPr algn="l">
              <a:defRPr sz="2000"/>
            </a:pPr>
            <a:r>
              <a:t>Designer</a:t>
            </a:r>
          </a:p>
          <a:p>
            <a:pPr algn="l">
              <a:defRPr sz="2000"/>
            </a:pPr>
            <a:r>
              <a:t>Ph.D in Psychology (Perceptual Systems)</a:t>
            </a:r>
          </a:p>
          <a:p>
            <a:pPr algn="l">
              <a:defRPr sz="2000"/>
            </a:pPr>
            <a:r>
              <a:t>Teaching Interaction Design as well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0" name=""/>
          <p:cNvPicPr>
            <a:picLocks noChangeAspect="0"/>
          </p:cNvPicPr>
          <p:nvPr/>
        </p:nvPicPr>
        <p:blipFill>
          <a:blip r:embed="rId3">
            <a:extLst/>
          </a:blip>
          <a:stretch>
            <a:fillRect/>
          </a:stretch>
        </p:blipFill>
        <p:spPr>
          <a:xfrm>
            <a:off x="320407" y="365667"/>
            <a:ext cx="4606258" cy="1403164"/>
          </a:xfrm>
          <a:prstGeom prst="rect">
            <a:avLst/>
          </a:prstGeom>
          <a:effectLst>
            <a:outerShdw sx="100000" sy="100000" kx="0" ky="0" algn="b" rotWithShape="0" blurRad="38100" dist="25400" dir="5400000">
              <a:srgbClr val="000000">
                <a:alpha val="50000"/>
              </a:srgbClr>
            </a:outerShdw>
          </a:effectLst>
        </p:spPr>
      </p:pic>
      <p:sp>
        <p:nvSpPr>
          <p:cNvPr id="211" name="Shape 211"/>
          <p:cNvSpPr/>
          <p:nvPr/>
        </p:nvSpPr>
        <p:spPr>
          <a:xfrm>
            <a:off x="897998" y="2788852"/>
            <a:ext cx="8359870" cy="61655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defRPr sz="3200">
                <a:latin typeface="Helvetica"/>
                <a:ea typeface="Helvetica"/>
                <a:cs typeface="Helvetica"/>
                <a:sym typeface="Helvetica"/>
              </a:defRPr>
            </a:pPr>
            <a:r>
              <a:t>1. Data formatting</a:t>
            </a:r>
          </a:p>
          <a:p>
            <a:pPr algn="l">
              <a:defRPr sz="3200">
                <a:latin typeface="Helvetica"/>
                <a:ea typeface="Helvetica"/>
                <a:cs typeface="Helvetica"/>
                <a:sym typeface="Helvetica"/>
              </a:defRPr>
            </a:pPr>
          </a:p>
          <a:p>
            <a:pPr algn="l">
              <a:defRPr sz="3200">
                <a:latin typeface="Helvetica"/>
                <a:ea typeface="Helvetica"/>
                <a:cs typeface="Helvetica"/>
                <a:sym typeface="Helvetica"/>
              </a:defRPr>
            </a:pPr>
            <a:r>
              <a:t>2. Signal coherence</a:t>
            </a:r>
          </a:p>
          <a:p>
            <a:pPr algn="l">
              <a:defRPr sz="3200">
                <a:latin typeface="Helvetica"/>
                <a:ea typeface="Helvetica"/>
                <a:cs typeface="Helvetica"/>
                <a:sym typeface="Helvetica"/>
              </a:defRPr>
            </a:pPr>
          </a:p>
          <a:p>
            <a:pPr algn="l">
              <a:defRPr sz="3200">
                <a:latin typeface="Helvetica"/>
                <a:ea typeface="Helvetica"/>
                <a:cs typeface="Helvetica"/>
                <a:sym typeface="Helvetica"/>
              </a:defRPr>
            </a:pPr>
            <a:r>
              <a:t>3. Time series decomposition</a:t>
            </a:r>
          </a:p>
          <a:p>
            <a:pPr algn="l">
              <a:defRPr sz="3200">
                <a:latin typeface="Helvetica"/>
                <a:ea typeface="Helvetica"/>
                <a:cs typeface="Helvetica"/>
                <a:sym typeface="Helvetica"/>
              </a:defRPr>
            </a:pPr>
          </a:p>
          <a:p>
            <a:pPr algn="l">
              <a:defRPr sz="3200">
                <a:latin typeface="Helvetica"/>
                <a:ea typeface="Helvetica"/>
                <a:cs typeface="Helvetica"/>
                <a:sym typeface="Helvetica"/>
              </a:defRPr>
            </a:pPr>
            <a:r>
              <a:t>4. Granger causality test</a:t>
            </a:r>
          </a:p>
          <a:p>
            <a:pPr algn="l">
              <a:defRPr sz="3200">
                <a:latin typeface="Helvetica"/>
                <a:ea typeface="Helvetica"/>
                <a:cs typeface="Helvetica"/>
                <a:sym typeface="Helvetica"/>
              </a:defRPr>
            </a:pPr>
          </a:p>
          <a:p>
            <a:pPr algn="l">
              <a:defRPr sz="3200">
                <a:latin typeface="Helvetica"/>
                <a:ea typeface="Helvetica"/>
                <a:cs typeface="Helvetica"/>
                <a:sym typeface="Helvetica"/>
              </a:defRPr>
            </a:pPr>
            <a:r>
              <a:t>5. ARIMA </a:t>
            </a:r>
          </a:p>
          <a:p>
            <a:pPr algn="l">
              <a:defRPr sz="3200">
                <a:latin typeface="Helvetica"/>
                <a:ea typeface="Helvetica"/>
                <a:cs typeface="Helvetica"/>
                <a:sym typeface="Helvetica"/>
              </a:defRPr>
            </a:pPr>
            <a:r>
              <a:t>-Can one series forecast the other?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Screen Shot 2017-04-03 at 4.13.19 pm.png"/>
          <p:cNvPicPr>
            <a:picLocks noChangeAspect="1"/>
          </p:cNvPicPr>
          <p:nvPr/>
        </p:nvPicPr>
        <p:blipFill>
          <a:blip r:embed="rId2">
            <a:extLst/>
          </a:blip>
          <a:stretch>
            <a:fillRect/>
          </a:stretch>
        </p:blipFill>
        <p:spPr>
          <a:xfrm>
            <a:off x="0" y="432178"/>
            <a:ext cx="13004801" cy="4815322"/>
          </a:xfrm>
          <a:prstGeom prst="rect">
            <a:avLst/>
          </a:prstGeom>
          <a:ln w="12700">
            <a:miter lim="400000"/>
          </a:ln>
        </p:spPr>
      </p:pic>
      <p:sp>
        <p:nvSpPr>
          <p:cNvPr id="216" name="Shape 216"/>
          <p:cNvSpPr/>
          <p:nvPr/>
        </p:nvSpPr>
        <p:spPr>
          <a:xfrm>
            <a:off x="10768839" y="-55034"/>
            <a:ext cx="194389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Libraries </a:t>
            </a:r>
          </a:p>
        </p:txBody>
      </p:sp>
      <p:sp>
        <p:nvSpPr>
          <p:cNvPr id="217" name="Shape 217"/>
          <p:cNvSpPr/>
          <p:nvPr/>
        </p:nvSpPr>
        <p:spPr>
          <a:xfrm>
            <a:off x="10464039" y="2823633"/>
            <a:ext cx="2146500"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Load data </a:t>
            </a:r>
          </a:p>
        </p:txBody>
      </p:sp>
      <p:pic>
        <p:nvPicPr>
          <p:cNvPr id="218" name="Screen Shot 2017-04-03 at 4.17.39 pm.png"/>
          <p:cNvPicPr>
            <a:picLocks noChangeAspect="1"/>
          </p:cNvPicPr>
          <p:nvPr/>
        </p:nvPicPr>
        <p:blipFill>
          <a:blip r:embed="rId3">
            <a:extLst/>
          </a:blip>
          <a:stretch>
            <a:fillRect/>
          </a:stretch>
        </p:blipFill>
        <p:spPr>
          <a:xfrm>
            <a:off x="-1" y="5828317"/>
            <a:ext cx="13004801" cy="6645917"/>
          </a:xfrm>
          <a:prstGeom prst="rect">
            <a:avLst/>
          </a:prstGeom>
          <a:ln w="12700">
            <a:miter lim="400000"/>
          </a:ln>
        </p:spPr>
      </p:pic>
      <p:sp>
        <p:nvSpPr>
          <p:cNvPr id="219" name="Shape 219"/>
          <p:cNvSpPr/>
          <p:nvPr/>
        </p:nvSpPr>
        <p:spPr>
          <a:xfrm>
            <a:off x="168572" y="5329766"/>
            <a:ext cx="255309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Format data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pasted-image.tiff"/>
          <p:cNvPicPr>
            <a:picLocks noChangeAspect="1"/>
          </p:cNvPicPr>
          <p:nvPr/>
        </p:nvPicPr>
        <p:blipFill>
          <a:blip r:embed="rId3">
            <a:extLst/>
          </a:blip>
          <a:stretch>
            <a:fillRect/>
          </a:stretch>
        </p:blipFill>
        <p:spPr>
          <a:xfrm>
            <a:off x="2051966" y="5077"/>
            <a:ext cx="8900868" cy="5192172"/>
          </a:xfrm>
          <a:prstGeom prst="rect">
            <a:avLst/>
          </a:prstGeom>
          <a:ln w="12700">
            <a:miter lim="400000"/>
          </a:ln>
        </p:spPr>
      </p:pic>
      <p:pic>
        <p:nvPicPr>
          <p:cNvPr id="222" name="Screen Shot 2017-04-03 at 4.19.40 pm.png"/>
          <p:cNvPicPr>
            <a:picLocks noChangeAspect="1"/>
          </p:cNvPicPr>
          <p:nvPr/>
        </p:nvPicPr>
        <p:blipFill>
          <a:blip r:embed="rId4">
            <a:extLst/>
          </a:blip>
          <a:stretch>
            <a:fillRect/>
          </a:stretch>
        </p:blipFill>
        <p:spPr>
          <a:xfrm>
            <a:off x="-253273" y="4845408"/>
            <a:ext cx="13004801" cy="4369521"/>
          </a:xfrm>
          <a:prstGeom prst="rect">
            <a:avLst/>
          </a:prstGeom>
          <a:ln w="12700">
            <a:miter lim="400000"/>
          </a:ln>
        </p:spPr>
      </p:pic>
      <p:sp>
        <p:nvSpPr>
          <p:cNvPr id="223" name="Shape 223"/>
          <p:cNvSpPr/>
          <p:nvPr/>
        </p:nvSpPr>
        <p:spPr>
          <a:xfrm>
            <a:off x="8995204" y="5078072"/>
            <a:ext cx="347960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Signal coherence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7" name="pasted-image.tiff"/>
          <p:cNvPicPr>
            <a:picLocks noChangeAspect="1"/>
          </p:cNvPicPr>
          <p:nvPr/>
        </p:nvPicPr>
        <p:blipFill>
          <a:blip r:embed="rId3">
            <a:extLst/>
          </a:blip>
          <a:stretch>
            <a:fillRect/>
          </a:stretch>
        </p:blipFill>
        <p:spPr>
          <a:xfrm>
            <a:off x="2484387" y="129827"/>
            <a:ext cx="8036026" cy="8036025"/>
          </a:xfrm>
          <a:prstGeom prst="rect">
            <a:avLst/>
          </a:prstGeom>
          <a:ln w="12700">
            <a:miter lim="400000"/>
          </a:ln>
        </p:spPr>
      </p:pic>
      <p:pic>
        <p:nvPicPr>
          <p:cNvPr id="228" name="Screen Shot 2017-04-03 at 2.03.59 pm.png"/>
          <p:cNvPicPr>
            <a:picLocks noChangeAspect="1"/>
          </p:cNvPicPr>
          <p:nvPr/>
        </p:nvPicPr>
        <p:blipFill>
          <a:blip r:embed="rId4">
            <a:extLst/>
          </a:blip>
          <a:stretch>
            <a:fillRect/>
          </a:stretch>
        </p:blipFill>
        <p:spPr>
          <a:xfrm>
            <a:off x="0" y="7404278"/>
            <a:ext cx="13004800" cy="2341207"/>
          </a:xfrm>
          <a:prstGeom prst="rect">
            <a:avLst/>
          </a:prstGeom>
          <a:ln w="12700">
            <a:miter lim="400000"/>
          </a:ln>
        </p:spPr>
      </p:pic>
      <p:sp>
        <p:nvSpPr>
          <p:cNvPr id="229" name="Shape 229"/>
          <p:cNvSpPr/>
          <p:nvPr/>
        </p:nvSpPr>
        <p:spPr>
          <a:xfrm>
            <a:off x="9498839" y="7670799"/>
            <a:ext cx="3004345"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b="1" sz="3200">
                <a:latin typeface="Helvetica"/>
                <a:ea typeface="Helvetica"/>
                <a:cs typeface="Helvetica"/>
                <a:sym typeface="Helvetica"/>
              </a:defRPr>
            </a:pPr>
            <a:r>
              <a:t>Timeseries </a:t>
            </a:r>
          </a:p>
          <a:p>
            <a:pPr algn="r">
              <a:defRPr b="1" sz="3200">
                <a:latin typeface="Helvetica"/>
                <a:ea typeface="Helvetica"/>
                <a:cs typeface="Helvetica"/>
                <a:sym typeface="Helvetica"/>
              </a:defRPr>
            </a:pPr>
            <a:r>
              <a:t>decomposition</a:t>
            </a:r>
          </a:p>
        </p:txBody>
      </p:sp>
      <p:pic>
        <p:nvPicPr>
          <p:cNvPr id="230" name="pasted-image.tiff"/>
          <p:cNvPicPr>
            <a:picLocks noChangeAspect="1"/>
          </p:cNvPicPr>
          <p:nvPr/>
        </p:nvPicPr>
        <p:blipFill>
          <a:blip r:embed="rId5">
            <a:extLst/>
          </a:blip>
          <a:stretch>
            <a:fillRect/>
          </a:stretch>
        </p:blipFill>
        <p:spPr>
          <a:xfrm>
            <a:off x="13179865" y="3917979"/>
            <a:ext cx="5207619" cy="338028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4" name="Screen Shot 2017-04-03 at 4.24.27 pm.png"/>
          <p:cNvPicPr>
            <a:picLocks noChangeAspect="1"/>
          </p:cNvPicPr>
          <p:nvPr/>
        </p:nvPicPr>
        <p:blipFill>
          <a:blip r:embed="rId2">
            <a:extLst/>
          </a:blip>
          <a:stretch>
            <a:fillRect/>
          </a:stretch>
        </p:blipFill>
        <p:spPr>
          <a:xfrm>
            <a:off x="-1" y="1143045"/>
            <a:ext cx="13004801" cy="7772309"/>
          </a:xfrm>
          <a:prstGeom prst="rect">
            <a:avLst/>
          </a:prstGeom>
          <a:ln w="12700">
            <a:miter lim="400000"/>
          </a:ln>
        </p:spPr>
      </p:pic>
      <p:sp>
        <p:nvSpPr>
          <p:cNvPr id="235" name="Shape 235"/>
          <p:cNvSpPr/>
          <p:nvPr/>
        </p:nvSpPr>
        <p:spPr>
          <a:xfrm>
            <a:off x="947506" y="546100"/>
            <a:ext cx="2530873"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latin typeface="Helvetica"/>
                <a:ea typeface="Helvetica"/>
                <a:cs typeface="Helvetica"/>
                <a:sym typeface="Helvetica"/>
              </a:defRPr>
            </a:lvl1pPr>
          </a:lstStyle>
          <a:p>
            <a:pPr/>
            <a:r>
              <a:t>Granger test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7" name="pasted-image.tiff"/>
          <p:cNvPicPr>
            <a:picLocks noChangeAspect="1"/>
          </p:cNvPicPr>
          <p:nvPr/>
        </p:nvPicPr>
        <p:blipFill>
          <a:blip r:embed="rId3">
            <a:extLst/>
          </a:blip>
          <a:stretch>
            <a:fillRect/>
          </a:stretch>
        </p:blipFill>
        <p:spPr>
          <a:xfrm>
            <a:off x="173566" y="173566"/>
            <a:ext cx="9067801" cy="3479801"/>
          </a:xfrm>
          <a:prstGeom prst="rect">
            <a:avLst/>
          </a:prstGeom>
          <a:ln w="12700">
            <a:miter lim="400000"/>
          </a:ln>
        </p:spPr>
      </p:pic>
      <p:grpSp>
        <p:nvGrpSpPr>
          <p:cNvPr id="241" name="Group 241"/>
          <p:cNvGrpSpPr/>
          <p:nvPr/>
        </p:nvGrpSpPr>
        <p:grpSpPr>
          <a:xfrm>
            <a:off x="7078133" y="3482432"/>
            <a:ext cx="5526942" cy="6290754"/>
            <a:chOff x="0" y="0"/>
            <a:chExt cx="5526940" cy="6290752"/>
          </a:xfrm>
        </p:grpSpPr>
        <p:pic>
          <p:nvPicPr>
            <p:cNvPr id="238" name="pasted-image.tiff"/>
            <p:cNvPicPr>
              <a:picLocks noChangeAspect="1"/>
            </p:cNvPicPr>
            <p:nvPr/>
          </p:nvPicPr>
          <p:blipFill>
            <a:blip r:embed="rId4">
              <a:extLst/>
            </a:blip>
            <a:stretch>
              <a:fillRect/>
            </a:stretch>
          </p:blipFill>
          <p:spPr>
            <a:xfrm>
              <a:off x="0" y="4169769"/>
              <a:ext cx="5526941" cy="2120984"/>
            </a:xfrm>
            <a:prstGeom prst="rect">
              <a:avLst/>
            </a:prstGeom>
            <a:ln w="12700" cap="flat">
              <a:noFill/>
              <a:miter lim="400000"/>
            </a:ln>
            <a:effectLst/>
          </p:spPr>
        </p:pic>
        <p:pic>
          <p:nvPicPr>
            <p:cNvPr id="239" name="pasted-image.tiff"/>
            <p:cNvPicPr>
              <a:picLocks noChangeAspect="1"/>
            </p:cNvPicPr>
            <p:nvPr/>
          </p:nvPicPr>
          <p:blipFill>
            <a:blip r:embed="rId5">
              <a:extLst/>
            </a:blip>
            <a:stretch>
              <a:fillRect/>
            </a:stretch>
          </p:blipFill>
          <p:spPr>
            <a:xfrm>
              <a:off x="0" y="0"/>
              <a:ext cx="5526941" cy="2120983"/>
            </a:xfrm>
            <a:prstGeom prst="rect">
              <a:avLst/>
            </a:prstGeom>
            <a:ln w="12700" cap="flat">
              <a:noFill/>
              <a:miter lim="400000"/>
            </a:ln>
            <a:effectLst/>
          </p:spPr>
        </p:pic>
        <p:pic>
          <p:nvPicPr>
            <p:cNvPr id="240" name="pasted-image.tiff"/>
            <p:cNvPicPr>
              <a:picLocks noChangeAspect="1"/>
            </p:cNvPicPr>
            <p:nvPr/>
          </p:nvPicPr>
          <p:blipFill>
            <a:blip r:embed="rId6">
              <a:extLst/>
            </a:blip>
            <a:stretch>
              <a:fillRect/>
            </a:stretch>
          </p:blipFill>
          <p:spPr>
            <a:xfrm>
              <a:off x="0" y="2063391"/>
              <a:ext cx="5526941" cy="2120984"/>
            </a:xfrm>
            <a:prstGeom prst="rect">
              <a:avLst/>
            </a:prstGeom>
            <a:ln w="12700" cap="flat">
              <a:noFill/>
              <a:miter lim="400000"/>
            </a:ln>
            <a:effectLst/>
          </p:spPr>
        </p:pic>
      </p:grpSp>
      <p:pic>
        <p:nvPicPr>
          <p:cNvPr id="242" name=""/>
          <p:cNvPicPr>
            <a:picLocks noChangeAspect="0"/>
          </p:cNvPicPr>
          <p:nvPr/>
        </p:nvPicPr>
        <p:blipFill>
          <a:blip r:embed="rId7">
            <a:extLst/>
          </a:blip>
          <a:stretch>
            <a:fillRect/>
          </a:stretch>
        </p:blipFill>
        <p:spPr>
          <a:xfrm>
            <a:off x="489740" y="3752603"/>
            <a:ext cx="3026188" cy="749822"/>
          </a:xfrm>
          <a:prstGeom prst="rect">
            <a:avLst/>
          </a:prstGeom>
          <a:effectLst>
            <a:outerShdw sx="100000" sy="100000" kx="0" ky="0" algn="b" rotWithShape="0" blurRad="38100" dist="25400" dir="5400000">
              <a:srgbClr val="000000">
                <a:alpha val="50000"/>
              </a:srgbClr>
            </a:outerShdw>
          </a:effectLst>
        </p:spPr>
      </p:pic>
      <p:sp>
        <p:nvSpPr>
          <p:cNvPr id="243" name="Shape 243"/>
          <p:cNvSpPr/>
          <p:nvPr/>
        </p:nvSpPr>
        <p:spPr>
          <a:xfrm>
            <a:off x="514267" y="4906461"/>
            <a:ext cx="5526942" cy="37841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defRPr b="1" sz="1900">
                <a:latin typeface="Helvetica"/>
                <a:ea typeface="Helvetica"/>
                <a:cs typeface="Helvetica"/>
                <a:sym typeface="Helvetica"/>
              </a:defRPr>
            </a:pPr>
            <a:r>
              <a:t>Only the sunspot observations (count) shared signal with the UFO reports’ - not the sunspot activity metric </a:t>
            </a:r>
          </a:p>
          <a:p>
            <a:pPr algn="l">
              <a:defRPr sz="1900"/>
            </a:pPr>
          </a:p>
          <a:p>
            <a:pPr algn="l">
              <a:defRPr sz="1900"/>
            </a:pPr>
            <a:r>
              <a:rPr b="1">
                <a:latin typeface="Helvetica"/>
                <a:ea typeface="Helvetica"/>
                <a:cs typeface="Helvetica"/>
                <a:sym typeface="Helvetica"/>
              </a:rPr>
              <a:t>Shared signal between seasonal beyond 12 months, and residual up to 5 months (but not trend)</a:t>
            </a:r>
            <a:endParaRPr b="1">
              <a:latin typeface="Helvetica"/>
              <a:ea typeface="Helvetica"/>
              <a:cs typeface="Helvetica"/>
              <a:sym typeface="Helvetica"/>
            </a:endParaRPr>
          </a:p>
          <a:p>
            <a:pPr algn="l">
              <a:defRPr sz="1900"/>
            </a:pPr>
            <a:endParaRPr b="1">
              <a:latin typeface="Helvetica"/>
              <a:ea typeface="Helvetica"/>
              <a:cs typeface="Helvetica"/>
              <a:sym typeface="Helvetica"/>
            </a:endParaRPr>
          </a:p>
          <a:p>
            <a:pPr algn="l">
              <a:defRPr sz="1900"/>
            </a:pPr>
            <a:r>
              <a:rPr b="1">
                <a:latin typeface="Helvetica"/>
                <a:ea typeface="Helvetica"/>
                <a:cs typeface="Helvetica"/>
                <a:sym typeface="Helvetica"/>
              </a:rPr>
              <a:t>Trend: Influence of internet on UFO report archiving, solar recording more stable.</a:t>
            </a:r>
            <a:endParaRPr b="1">
              <a:latin typeface="Helvetica"/>
              <a:ea typeface="Helvetica"/>
              <a:cs typeface="Helvetica"/>
              <a:sym typeface="Helvetica"/>
            </a:endParaRPr>
          </a:p>
          <a:p>
            <a:pPr algn="l">
              <a:defRPr sz="1900"/>
            </a:pPr>
            <a:endParaRPr b="1">
              <a:latin typeface="Helvetica"/>
              <a:ea typeface="Helvetica"/>
              <a:cs typeface="Helvetica"/>
              <a:sym typeface="Helvetica"/>
            </a:endParaR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body" idx="4294967295"/>
          </p:nvPr>
        </p:nvSpPr>
        <p:spPr>
          <a:xfrm>
            <a:off x="3167065" y="2576428"/>
            <a:ext cx="8359870" cy="6165564"/>
          </a:xfrm>
          <a:prstGeom prst="rect">
            <a:avLst/>
          </a:prstGeom>
        </p:spPr>
        <p:txBody>
          <a:bodyPr anchor="t"/>
          <a:lstStyle/>
          <a:p>
            <a:pPr marL="395111" indent="-395111">
              <a:spcBef>
                <a:spcPts val="0"/>
              </a:spcBef>
              <a:defRPr sz="3200"/>
            </a:pPr>
          </a:p>
        </p:txBody>
      </p:sp>
      <p:pic>
        <p:nvPicPr>
          <p:cNvPr id="248" name="pasted-image.tiff"/>
          <p:cNvPicPr>
            <a:picLocks noChangeAspect="1"/>
          </p:cNvPicPr>
          <p:nvPr/>
        </p:nvPicPr>
        <p:blipFill>
          <a:blip r:embed="rId3">
            <a:extLst/>
          </a:blip>
          <a:stretch>
            <a:fillRect/>
          </a:stretch>
        </p:blipFill>
        <p:spPr>
          <a:xfrm>
            <a:off x="0" y="541866"/>
            <a:ext cx="13004801" cy="8669868"/>
          </a:xfrm>
          <a:prstGeom prst="rect">
            <a:avLst/>
          </a:prstGeom>
          <a:ln w="12700">
            <a:miter lim="400000"/>
          </a:ln>
        </p:spPr>
      </p:pic>
      <p:pic>
        <p:nvPicPr>
          <p:cNvPr id="249" name=""/>
          <p:cNvPicPr>
            <a:picLocks noChangeAspect="0"/>
          </p:cNvPicPr>
          <p:nvPr/>
        </p:nvPicPr>
        <p:blipFill>
          <a:blip r:embed="rId4">
            <a:extLst/>
          </a:blip>
          <a:stretch>
            <a:fillRect/>
          </a:stretch>
        </p:blipFill>
        <p:spPr>
          <a:xfrm>
            <a:off x="4255306" y="8424014"/>
            <a:ext cx="4494188" cy="1100871"/>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nvSpPr>
        <p:spPr>
          <a:xfrm>
            <a:off x="6670789" y="4260213"/>
            <a:ext cx="1" cy="1687729"/>
          </a:xfrm>
          <a:prstGeom prst="line">
            <a:avLst/>
          </a:prstGeom>
          <a:ln w="127000">
            <a:solidFill>
              <a:srgbClr val="A6AAA9"/>
            </a:solidFill>
            <a:miter lim="400000"/>
          </a:ln>
        </p:spPr>
        <p:txBody>
          <a:bodyPr lIns="50800" tIns="50800" rIns="50800" bIns="50800" anchor="ctr"/>
          <a:lstStyle/>
          <a:p>
            <a:pPr>
              <a:defRPr sz="2400"/>
            </a:pPr>
          </a:p>
        </p:txBody>
      </p:sp>
      <p:sp>
        <p:nvSpPr>
          <p:cNvPr id="126" name="Shape 126"/>
          <p:cNvSpPr/>
          <p:nvPr/>
        </p:nvSpPr>
        <p:spPr>
          <a:xfrm>
            <a:off x="101100" y="4032936"/>
            <a:ext cx="4892620" cy="16877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1" i="1" sz="2000">
                <a:latin typeface="Helvetica"/>
                <a:ea typeface="Helvetica"/>
                <a:cs typeface="Helvetica"/>
                <a:sym typeface="Helvetica"/>
              </a:defRPr>
            </a:lvl1pPr>
          </a:lstStyle>
          <a:p>
            <a:pPr/>
            <a:r>
              <a:t>General skills</a:t>
            </a:r>
          </a:p>
        </p:txBody>
      </p:sp>
      <p:sp>
        <p:nvSpPr>
          <p:cNvPr id="127" name="Shape 127"/>
          <p:cNvSpPr/>
          <p:nvPr/>
        </p:nvSpPr>
        <p:spPr>
          <a:xfrm>
            <a:off x="6034720" y="6085146"/>
            <a:ext cx="4892620" cy="1687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1" i="1" sz="2000">
                <a:solidFill>
                  <a:srgbClr val="A6AAA9"/>
                </a:solidFill>
                <a:latin typeface="Helvetica"/>
                <a:ea typeface="Helvetica"/>
                <a:cs typeface="Helvetica"/>
                <a:sym typeface="Helvetica"/>
              </a:defRPr>
            </a:lvl1pPr>
          </a:lstStyle>
          <a:p>
            <a:pPr/>
            <a:r>
              <a:t>Deep skill</a:t>
            </a:r>
          </a:p>
        </p:txBody>
      </p:sp>
      <p:sp>
        <p:nvSpPr>
          <p:cNvPr id="128" name="Shape 128"/>
          <p:cNvSpPr/>
          <p:nvPr>
            <p:ph type="body" sz="quarter" idx="4294967295"/>
          </p:nvPr>
        </p:nvSpPr>
        <p:spPr>
          <a:xfrm>
            <a:off x="273561" y="181143"/>
            <a:ext cx="10464801" cy="1130301"/>
          </a:xfrm>
          <a:prstGeom prst="rect">
            <a:avLst/>
          </a:prstGeom>
        </p:spPr>
        <p:txBody>
          <a:bodyPr anchor="t"/>
          <a:lstStyle>
            <a:lvl1pPr marL="0" indent="0">
              <a:spcBef>
                <a:spcPts val="0"/>
              </a:spcBef>
              <a:buSzTx/>
              <a:buNone/>
              <a:defRPr sz="3200"/>
            </a:lvl1pPr>
          </a:lstStyle>
          <a:p>
            <a:pPr/>
            <a:r>
              <a:t>T-shaped careers</a:t>
            </a:r>
          </a:p>
        </p:txBody>
      </p:sp>
      <p:sp>
        <p:nvSpPr>
          <p:cNvPr id="129" name="Shape 129"/>
          <p:cNvSpPr/>
          <p:nvPr/>
        </p:nvSpPr>
        <p:spPr>
          <a:xfrm>
            <a:off x="2433076" y="4248187"/>
            <a:ext cx="8475425" cy="1"/>
          </a:xfrm>
          <a:prstGeom prst="line">
            <a:avLst/>
          </a:prstGeom>
          <a:ln w="127000">
            <a:solidFill>
              <a:srgbClr val="000000"/>
            </a:solidFill>
            <a:miter lim="400000"/>
          </a:ln>
        </p:spPr>
        <p:txBody>
          <a:bodyPr lIns="50800" tIns="50800" rIns="50800" bIns="50800" anchor="ctr"/>
          <a:lstStyle/>
          <a:p>
            <a:pPr>
              <a:defRPr sz="2400"/>
            </a:pPr>
          </a:p>
        </p:txBody>
      </p:sp>
      <p:sp>
        <p:nvSpPr>
          <p:cNvPr id="130" name="Shape 130"/>
          <p:cNvSpPr/>
          <p:nvPr/>
        </p:nvSpPr>
        <p:spPr>
          <a:xfrm>
            <a:off x="2402228"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1" name="Shape 131"/>
          <p:cNvSpPr/>
          <p:nvPr/>
        </p:nvSpPr>
        <p:spPr>
          <a:xfrm>
            <a:off x="2988436"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2" name="Shape 132"/>
          <p:cNvSpPr/>
          <p:nvPr/>
        </p:nvSpPr>
        <p:spPr>
          <a:xfrm>
            <a:off x="3574645"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3" name="Shape 133"/>
          <p:cNvSpPr/>
          <p:nvPr/>
        </p:nvSpPr>
        <p:spPr>
          <a:xfrm>
            <a:off x="4160854" y="3683000"/>
            <a:ext cx="290364"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4" name="Shape 134"/>
          <p:cNvSpPr/>
          <p:nvPr/>
        </p:nvSpPr>
        <p:spPr>
          <a:xfrm>
            <a:off x="4747062"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5" name="Shape 135"/>
          <p:cNvSpPr/>
          <p:nvPr/>
        </p:nvSpPr>
        <p:spPr>
          <a:xfrm>
            <a:off x="5333271"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6" name="Shape 136"/>
          <p:cNvSpPr/>
          <p:nvPr/>
        </p:nvSpPr>
        <p:spPr>
          <a:xfrm>
            <a:off x="5919479"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7" name="Shape 137"/>
          <p:cNvSpPr/>
          <p:nvPr/>
        </p:nvSpPr>
        <p:spPr>
          <a:xfrm>
            <a:off x="6505688" y="3667412"/>
            <a:ext cx="290364"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8" name="Shape 138"/>
          <p:cNvSpPr/>
          <p:nvPr/>
        </p:nvSpPr>
        <p:spPr>
          <a:xfrm>
            <a:off x="7091896"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9" name="Shape 139"/>
          <p:cNvSpPr/>
          <p:nvPr/>
        </p:nvSpPr>
        <p:spPr>
          <a:xfrm>
            <a:off x="7678105"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40" name="Shape 140"/>
          <p:cNvSpPr/>
          <p:nvPr/>
        </p:nvSpPr>
        <p:spPr>
          <a:xfrm>
            <a:off x="8264314" y="3667412"/>
            <a:ext cx="290364"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41" name="Shape 141"/>
          <p:cNvSpPr/>
          <p:nvPr/>
        </p:nvSpPr>
        <p:spPr>
          <a:xfrm>
            <a:off x="8850522"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42" name="Shape 142"/>
          <p:cNvSpPr/>
          <p:nvPr/>
        </p:nvSpPr>
        <p:spPr>
          <a:xfrm>
            <a:off x="9436730"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43" name="Shape 143"/>
          <p:cNvSpPr/>
          <p:nvPr/>
        </p:nvSpPr>
        <p:spPr>
          <a:xfrm>
            <a:off x="10022939"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44" name="Shape 144"/>
          <p:cNvSpPr/>
          <p:nvPr/>
        </p:nvSpPr>
        <p:spPr>
          <a:xfrm>
            <a:off x="10609148"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nvSpPr>
        <p:spPr>
          <a:xfrm>
            <a:off x="6670789" y="4260213"/>
            <a:ext cx="1" cy="1687729"/>
          </a:xfrm>
          <a:prstGeom prst="line">
            <a:avLst/>
          </a:prstGeom>
          <a:ln w="127000">
            <a:solidFill>
              <a:srgbClr val="A6AAA9"/>
            </a:solidFill>
            <a:miter lim="400000"/>
          </a:ln>
        </p:spPr>
        <p:txBody>
          <a:bodyPr lIns="50800" tIns="50800" rIns="50800" bIns="50800" anchor="ctr"/>
          <a:lstStyle/>
          <a:p>
            <a:pPr>
              <a:defRPr sz="2400"/>
            </a:pPr>
          </a:p>
        </p:txBody>
      </p:sp>
      <p:sp>
        <p:nvSpPr>
          <p:cNvPr id="149" name="Shape 149"/>
          <p:cNvSpPr/>
          <p:nvPr/>
        </p:nvSpPr>
        <p:spPr>
          <a:xfrm>
            <a:off x="101100" y="4032936"/>
            <a:ext cx="4892620" cy="16877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1" i="1" sz="2000">
                <a:latin typeface="Helvetica"/>
                <a:ea typeface="Helvetica"/>
                <a:cs typeface="Helvetica"/>
                <a:sym typeface="Helvetica"/>
              </a:defRPr>
            </a:lvl1pPr>
          </a:lstStyle>
          <a:p>
            <a:pPr/>
            <a:r>
              <a:t>General skills</a:t>
            </a:r>
          </a:p>
        </p:txBody>
      </p:sp>
      <p:sp>
        <p:nvSpPr>
          <p:cNvPr id="150" name="Shape 150"/>
          <p:cNvSpPr/>
          <p:nvPr/>
        </p:nvSpPr>
        <p:spPr>
          <a:xfrm>
            <a:off x="6034720" y="6085146"/>
            <a:ext cx="4892620" cy="1687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1" i="1" sz="2000">
                <a:solidFill>
                  <a:srgbClr val="A6AAA9"/>
                </a:solidFill>
                <a:latin typeface="Helvetica"/>
                <a:ea typeface="Helvetica"/>
                <a:cs typeface="Helvetica"/>
                <a:sym typeface="Helvetica"/>
              </a:defRPr>
            </a:lvl1pPr>
          </a:lstStyle>
          <a:p>
            <a:pPr/>
            <a:r>
              <a:t>Deep skill</a:t>
            </a:r>
          </a:p>
        </p:txBody>
      </p:sp>
      <p:sp>
        <p:nvSpPr>
          <p:cNvPr id="151" name="Shape 151"/>
          <p:cNvSpPr/>
          <p:nvPr>
            <p:ph type="body" sz="quarter" idx="4294967295"/>
          </p:nvPr>
        </p:nvSpPr>
        <p:spPr>
          <a:xfrm>
            <a:off x="273561" y="181143"/>
            <a:ext cx="10464801" cy="1130301"/>
          </a:xfrm>
          <a:prstGeom prst="rect">
            <a:avLst/>
          </a:prstGeom>
        </p:spPr>
        <p:txBody>
          <a:bodyPr anchor="t"/>
          <a:lstStyle>
            <a:lvl1pPr marL="0" indent="0">
              <a:spcBef>
                <a:spcPts val="0"/>
              </a:spcBef>
              <a:buSzTx/>
              <a:buNone/>
              <a:defRPr sz="3200"/>
            </a:lvl1pPr>
          </a:lstStyle>
          <a:p>
            <a:pPr/>
            <a:r>
              <a:t>T-model</a:t>
            </a:r>
          </a:p>
        </p:txBody>
      </p:sp>
      <p:sp>
        <p:nvSpPr>
          <p:cNvPr id="152" name="Shape 152"/>
          <p:cNvSpPr/>
          <p:nvPr/>
        </p:nvSpPr>
        <p:spPr>
          <a:xfrm>
            <a:off x="2402228"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3" name="Shape 153"/>
          <p:cNvSpPr/>
          <p:nvPr/>
        </p:nvSpPr>
        <p:spPr>
          <a:xfrm>
            <a:off x="2988436"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4" name="Shape 154"/>
          <p:cNvSpPr/>
          <p:nvPr/>
        </p:nvSpPr>
        <p:spPr>
          <a:xfrm>
            <a:off x="3574645"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5" name="Shape 155"/>
          <p:cNvSpPr/>
          <p:nvPr/>
        </p:nvSpPr>
        <p:spPr>
          <a:xfrm>
            <a:off x="4160854" y="3683000"/>
            <a:ext cx="290364"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6" name="Shape 156"/>
          <p:cNvSpPr/>
          <p:nvPr/>
        </p:nvSpPr>
        <p:spPr>
          <a:xfrm>
            <a:off x="4747062" y="3683000"/>
            <a:ext cx="290365" cy="290364"/>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7" name="Shape 157"/>
          <p:cNvSpPr/>
          <p:nvPr/>
        </p:nvSpPr>
        <p:spPr>
          <a:xfrm>
            <a:off x="5333271"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8" name="Shape 158"/>
          <p:cNvSpPr/>
          <p:nvPr/>
        </p:nvSpPr>
        <p:spPr>
          <a:xfrm>
            <a:off x="5919479"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59" name="Shape 159"/>
          <p:cNvSpPr/>
          <p:nvPr/>
        </p:nvSpPr>
        <p:spPr>
          <a:xfrm>
            <a:off x="6505688" y="3667412"/>
            <a:ext cx="290364"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0" name="Shape 160"/>
          <p:cNvSpPr/>
          <p:nvPr/>
        </p:nvSpPr>
        <p:spPr>
          <a:xfrm>
            <a:off x="7091896"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1" name="Shape 161"/>
          <p:cNvSpPr/>
          <p:nvPr/>
        </p:nvSpPr>
        <p:spPr>
          <a:xfrm>
            <a:off x="7678105"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2" name="Shape 162"/>
          <p:cNvSpPr/>
          <p:nvPr/>
        </p:nvSpPr>
        <p:spPr>
          <a:xfrm>
            <a:off x="8264314" y="3667412"/>
            <a:ext cx="290364"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3" name="Shape 163"/>
          <p:cNvSpPr/>
          <p:nvPr/>
        </p:nvSpPr>
        <p:spPr>
          <a:xfrm>
            <a:off x="8850522"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4" name="Shape 164"/>
          <p:cNvSpPr/>
          <p:nvPr/>
        </p:nvSpPr>
        <p:spPr>
          <a:xfrm>
            <a:off x="9436730"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5" name="Shape 165"/>
          <p:cNvSpPr/>
          <p:nvPr/>
        </p:nvSpPr>
        <p:spPr>
          <a:xfrm>
            <a:off x="10022939"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6" name="Shape 166"/>
          <p:cNvSpPr/>
          <p:nvPr/>
        </p:nvSpPr>
        <p:spPr>
          <a:xfrm>
            <a:off x="10609148" y="3667412"/>
            <a:ext cx="290365" cy="290365"/>
          </a:xfrm>
          <a:prstGeom prst="ellipse">
            <a:avLst/>
          </a:prstGeom>
          <a:solidFill>
            <a:srgbClr val="000000"/>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67" name="Shape 167"/>
          <p:cNvSpPr/>
          <p:nvPr/>
        </p:nvSpPr>
        <p:spPr>
          <a:xfrm>
            <a:off x="7237078" y="4260213"/>
            <a:ext cx="1" cy="1130301"/>
          </a:xfrm>
          <a:prstGeom prst="line">
            <a:avLst/>
          </a:prstGeom>
          <a:ln w="127000">
            <a:solidFill>
              <a:srgbClr val="A6AAA9"/>
            </a:solidFill>
            <a:miter lim="400000"/>
          </a:ln>
        </p:spPr>
        <p:txBody>
          <a:bodyPr lIns="50800" tIns="50800" rIns="50800" bIns="50800" anchor="ctr"/>
          <a:lstStyle/>
          <a:p>
            <a:pPr>
              <a:defRPr sz="2400"/>
            </a:pPr>
          </a:p>
        </p:txBody>
      </p:sp>
      <p:sp>
        <p:nvSpPr>
          <p:cNvPr id="168" name="Shape 168"/>
          <p:cNvSpPr/>
          <p:nvPr/>
        </p:nvSpPr>
        <p:spPr>
          <a:xfrm>
            <a:off x="8411358" y="4260213"/>
            <a:ext cx="1" cy="290365"/>
          </a:xfrm>
          <a:prstGeom prst="line">
            <a:avLst/>
          </a:prstGeom>
          <a:ln w="127000">
            <a:solidFill>
              <a:srgbClr val="A6AAA9"/>
            </a:solidFill>
            <a:miter lim="400000"/>
          </a:ln>
        </p:spPr>
        <p:txBody>
          <a:bodyPr lIns="50800" tIns="50800" rIns="50800" bIns="50800" anchor="ctr"/>
          <a:lstStyle/>
          <a:p>
            <a:pPr>
              <a:defRPr sz="2400"/>
            </a:pPr>
          </a:p>
        </p:txBody>
      </p:sp>
      <p:sp>
        <p:nvSpPr>
          <p:cNvPr id="169" name="Shape 169"/>
          <p:cNvSpPr/>
          <p:nvPr/>
        </p:nvSpPr>
        <p:spPr>
          <a:xfrm>
            <a:off x="5478453" y="4311650"/>
            <a:ext cx="1" cy="1130300"/>
          </a:xfrm>
          <a:prstGeom prst="line">
            <a:avLst/>
          </a:prstGeom>
          <a:ln w="127000">
            <a:solidFill>
              <a:srgbClr val="A6AAA9"/>
            </a:solidFill>
            <a:miter lim="400000"/>
          </a:ln>
        </p:spPr>
        <p:txBody>
          <a:bodyPr lIns="50800" tIns="50800" rIns="50800" bIns="50800" anchor="ctr"/>
          <a:lstStyle/>
          <a:p>
            <a:pPr>
              <a:defRPr sz="2400"/>
            </a:pPr>
          </a:p>
        </p:txBody>
      </p:sp>
      <p:sp>
        <p:nvSpPr>
          <p:cNvPr id="170" name="Shape 170"/>
          <p:cNvSpPr/>
          <p:nvPr/>
        </p:nvSpPr>
        <p:spPr>
          <a:xfrm>
            <a:off x="3719827" y="4311650"/>
            <a:ext cx="1" cy="521197"/>
          </a:xfrm>
          <a:prstGeom prst="line">
            <a:avLst/>
          </a:prstGeom>
          <a:ln w="127000">
            <a:solidFill>
              <a:srgbClr val="A6AAA9"/>
            </a:solidFill>
            <a:miter lim="400000"/>
          </a:ln>
        </p:spPr>
        <p:txBody>
          <a:bodyPr lIns="50800" tIns="50800" rIns="50800" bIns="50800" anchor="ctr"/>
          <a:lstStyle/>
          <a:p>
            <a:pPr>
              <a:defRPr sz="2400"/>
            </a:pPr>
          </a:p>
        </p:txBody>
      </p:sp>
      <p:sp>
        <p:nvSpPr>
          <p:cNvPr id="171" name="Shape 171"/>
          <p:cNvSpPr/>
          <p:nvPr/>
        </p:nvSpPr>
        <p:spPr>
          <a:xfrm>
            <a:off x="2433076" y="4248187"/>
            <a:ext cx="8475425" cy="1"/>
          </a:xfrm>
          <a:prstGeom prst="line">
            <a:avLst/>
          </a:prstGeom>
          <a:ln w="127000">
            <a:solidFill>
              <a:srgbClr val="000000"/>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pasted-image.tiff"/>
          <p:cNvPicPr>
            <a:picLocks noChangeAspect="1"/>
          </p:cNvPicPr>
          <p:nvPr/>
        </p:nvPicPr>
        <p:blipFill>
          <a:blip r:embed="rId3">
            <a:extLst/>
          </a:blip>
          <a:stretch>
            <a:fillRect/>
          </a:stretch>
        </p:blipFill>
        <p:spPr>
          <a:xfrm>
            <a:off x="3300944" y="347081"/>
            <a:ext cx="6402912" cy="905943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body" sz="quarter" idx="4294967295"/>
          </p:nvPr>
        </p:nvSpPr>
        <p:spPr>
          <a:xfrm>
            <a:off x="273561" y="181143"/>
            <a:ext cx="10464801" cy="1130301"/>
          </a:xfrm>
          <a:prstGeom prst="rect">
            <a:avLst/>
          </a:prstGeom>
        </p:spPr>
        <p:txBody>
          <a:bodyPr anchor="t"/>
          <a:lstStyle>
            <a:lvl1pPr marL="0" indent="0">
              <a:spcBef>
                <a:spcPts val="0"/>
              </a:spcBef>
              <a:buSzTx/>
              <a:buNone/>
              <a:defRPr sz="3200"/>
            </a:lvl1pPr>
          </a:lstStyle>
          <a:p>
            <a:pPr/>
            <a:r>
              <a:t>Back to UFOs</a:t>
            </a:r>
          </a:p>
        </p:txBody>
      </p:sp>
      <p:pic>
        <p:nvPicPr>
          <p:cNvPr id="180" name="pasted-image.tiff"/>
          <p:cNvPicPr>
            <a:picLocks noChangeAspect="1"/>
          </p:cNvPicPr>
          <p:nvPr/>
        </p:nvPicPr>
        <p:blipFill>
          <a:blip r:embed="rId3">
            <a:extLst/>
          </a:blip>
          <a:stretch>
            <a:fillRect/>
          </a:stretch>
        </p:blipFill>
        <p:spPr>
          <a:xfrm>
            <a:off x="191971" y="1025677"/>
            <a:ext cx="12620858" cy="7099234"/>
          </a:xfrm>
          <a:prstGeom prst="rect">
            <a:avLst/>
          </a:prstGeom>
          <a:ln w="12700">
            <a:miter lim="400000"/>
          </a:ln>
        </p:spPr>
      </p:pic>
      <p:sp>
        <p:nvSpPr>
          <p:cNvPr id="181" name="Shape 181"/>
          <p:cNvSpPr/>
          <p:nvPr/>
        </p:nvSpPr>
        <p:spPr>
          <a:xfrm>
            <a:off x="535161" y="8442892"/>
            <a:ext cx="1224107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http://midnightinthedesert.com/ufo-sightings-peak-summer/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body" idx="1"/>
          </p:nvPr>
        </p:nvSpPr>
        <p:spPr>
          <a:prstGeom prst="rect">
            <a:avLst/>
          </a:prstGeom>
        </p:spPr>
        <p:txBody>
          <a:bodyPr/>
          <a:lstStyle/>
          <a:p>
            <a:pPr/>
          </a:p>
        </p:txBody>
      </p:sp>
      <p:pic>
        <p:nvPicPr>
          <p:cNvPr id="186" name="Screen Shot 2017-04-03 at 11.22.30 am.png"/>
          <p:cNvPicPr>
            <a:picLocks noChangeAspect="1"/>
          </p:cNvPicPr>
          <p:nvPr/>
        </p:nvPicPr>
        <p:blipFill>
          <a:blip r:embed="rId3">
            <a:extLst/>
          </a:blip>
          <a:srcRect l="4115" t="14318" r="4115" b="11894"/>
          <a:stretch>
            <a:fillRect/>
          </a:stretch>
        </p:blipFill>
        <p:spPr>
          <a:xfrm>
            <a:off x="151804" y="1253931"/>
            <a:ext cx="12701178" cy="6395159"/>
          </a:xfrm>
          <a:prstGeom prst="rect">
            <a:avLst/>
          </a:prstGeom>
          <a:ln w="12700">
            <a:miter lim="400000"/>
          </a:ln>
        </p:spPr>
      </p:pic>
      <p:sp>
        <p:nvSpPr>
          <p:cNvPr id="187" name="Shape 187"/>
          <p:cNvSpPr/>
          <p:nvPr/>
        </p:nvSpPr>
        <p:spPr>
          <a:xfrm>
            <a:off x="1191803" y="2842953"/>
            <a:ext cx="10434212" cy="2161347"/>
          </a:xfrm>
          <a:prstGeom prst="rect">
            <a:avLst/>
          </a:prstGeom>
          <a:solidFill>
            <a:srgbClr val="FFFFFF"/>
          </a:solidFill>
          <a:ln w="12700">
            <a:miter lim="400000"/>
          </a:ln>
        </p:spPr>
        <p:txBody>
          <a:bodyPr lIns="50800" tIns="50800" rIns="50800" bIns="50800" anchor="ctr"/>
          <a:lstStyle/>
          <a:p>
            <a:pPr>
              <a:defRPr sz="2400">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Screen Shot 2017-04-03 at 11.26.51 am.png"/>
          <p:cNvPicPr>
            <a:picLocks noChangeAspect="1"/>
          </p:cNvPicPr>
          <p:nvPr/>
        </p:nvPicPr>
        <p:blipFill>
          <a:blip r:embed="rId3">
            <a:extLst/>
          </a:blip>
          <a:srcRect l="4195" t="11903" r="38065" b="11903"/>
          <a:stretch>
            <a:fillRect/>
          </a:stretch>
        </p:blipFill>
        <p:spPr>
          <a:xfrm>
            <a:off x="2747962" y="1582696"/>
            <a:ext cx="7508889" cy="620496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ph type="title"/>
          </p:nvPr>
        </p:nvSpPr>
        <p:spPr>
          <a:prstGeom prst="rect">
            <a:avLst/>
          </a:prstGeom>
        </p:spPr>
        <p:txBody>
          <a:bodyPr/>
          <a:lstStyle/>
          <a:p>
            <a:pPr/>
          </a:p>
        </p:txBody>
      </p:sp>
      <p:sp>
        <p:nvSpPr>
          <p:cNvPr id="196" name="Shape 196"/>
          <p:cNvSpPr/>
          <p:nvPr>
            <p:ph type="body" idx="1"/>
          </p:nvPr>
        </p:nvSpPr>
        <p:spPr>
          <a:prstGeom prst="rect">
            <a:avLst/>
          </a:prstGeom>
        </p:spPr>
        <p:txBody>
          <a:bodyPr/>
          <a:lstStyle/>
          <a:p>
            <a:pPr/>
          </a:p>
        </p:txBody>
      </p:sp>
      <p:pic>
        <p:nvPicPr>
          <p:cNvPr id="197" name="Screen Shot 2017-04-03 at 11.36.18 am.png"/>
          <p:cNvPicPr>
            <a:picLocks noChangeAspect="1"/>
          </p:cNvPicPr>
          <p:nvPr/>
        </p:nvPicPr>
        <p:blipFill>
          <a:blip r:embed="rId3">
            <a:extLst/>
          </a:blip>
          <a:stretch>
            <a:fillRect/>
          </a:stretch>
        </p:blipFill>
        <p:spPr>
          <a:xfrm>
            <a:off x="0" y="-33236"/>
            <a:ext cx="13004801" cy="7759080"/>
          </a:xfrm>
          <a:prstGeom prst="rect">
            <a:avLst/>
          </a:prstGeom>
          <a:ln w="12700">
            <a:miter lim="400000"/>
          </a:ln>
        </p:spPr>
      </p:pic>
      <p:pic>
        <p:nvPicPr>
          <p:cNvPr id="198" name="Screen Shot 2017-04-03 at 11.37.40 am.png"/>
          <p:cNvPicPr>
            <a:picLocks noChangeAspect="1"/>
          </p:cNvPicPr>
          <p:nvPr/>
        </p:nvPicPr>
        <p:blipFill>
          <a:blip r:embed="rId4">
            <a:extLst/>
          </a:blip>
          <a:stretch>
            <a:fillRect/>
          </a:stretch>
        </p:blipFill>
        <p:spPr>
          <a:xfrm>
            <a:off x="-1" y="4542993"/>
            <a:ext cx="13004801" cy="7415880"/>
          </a:xfrm>
          <a:prstGeom prst="rect">
            <a:avLst/>
          </a:prstGeom>
          <a:ln w="12700">
            <a:miter lim="400000"/>
          </a:ln>
        </p:spPr>
      </p:pic>
      <p:sp>
        <p:nvSpPr>
          <p:cNvPr id="199" name="Shape 199"/>
          <p:cNvSpPr/>
          <p:nvPr/>
        </p:nvSpPr>
        <p:spPr>
          <a:xfrm>
            <a:off x="-15420" y="-50551"/>
            <a:ext cx="13169402" cy="9819172"/>
          </a:xfrm>
          <a:prstGeom prst="rect">
            <a:avLst/>
          </a:prstGeom>
          <a:solidFill>
            <a:srgbClr val="FFFFFF">
              <a:alpha val="51231"/>
            </a:srgb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200" name="Shape 200"/>
          <p:cNvSpPr/>
          <p:nvPr/>
        </p:nvSpPr>
        <p:spPr>
          <a:xfrm>
            <a:off x="-639025" y="4573946"/>
            <a:ext cx="14560995" cy="1"/>
          </a:xfrm>
          <a:prstGeom prst="line">
            <a:avLst/>
          </a:prstGeom>
          <a:ln w="63500">
            <a:solidFill>
              <a:srgbClr val="000000"/>
            </a:solidFill>
            <a:miter lim="400000"/>
          </a:ln>
        </p:spPr>
        <p:txBody>
          <a:bodyPr lIns="50800" tIns="50800" rIns="50800" bIns="50800" anchor="ctr"/>
          <a:lstStyle/>
          <a:p>
            <a:pPr>
              <a:defRPr sz="2400"/>
            </a:pPr>
          </a:p>
        </p:txBody>
      </p:sp>
      <p:pic>
        <p:nvPicPr>
          <p:cNvPr id="201" name=""/>
          <p:cNvPicPr>
            <a:picLocks noChangeAspect="0"/>
          </p:cNvPicPr>
          <p:nvPr/>
        </p:nvPicPr>
        <p:blipFill>
          <a:blip r:embed="rId5">
            <a:extLst/>
          </a:blip>
          <a:stretch>
            <a:fillRect/>
          </a:stretch>
        </p:blipFill>
        <p:spPr>
          <a:xfrm>
            <a:off x="8172483" y="3872364"/>
            <a:ext cx="4606259" cy="1403164"/>
          </a:xfrm>
          <a:prstGeom prst="rect">
            <a:avLst/>
          </a:prstGeom>
          <a:effectLst>
            <a:outerShdw sx="100000" sy="100000" kx="0" ky="0" algn="b" rotWithShape="0" blurRad="38100" dist="25400"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5" name=""/>
          <p:cNvPicPr>
            <a:picLocks noChangeAspect="0"/>
          </p:cNvPicPr>
          <p:nvPr/>
        </p:nvPicPr>
        <p:blipFill>
          <a:blip r:embed="rId3">
            <a:extLst/>
          </a:blip>
          <a:stretch>
            <a:fillRect/>
          </a:stretch>
        </p:blipFill>
        <p:spPr>
          <a:xfrm>
            <a:off x="320407" y="365667"/>
            <a:ext cx="4606258" cy="1403164"/>
          </a:xfrm>
          <a:prstGeom prst="rect">
            <a:avLst/>
          </a:prstGeom>
          <a:effectLst>
            <a:outerShdw sx="100000" sy="100000" kx="0" ky="0" algn="b" rotWithShape="0" blurRad="38100" dist="25400" dir="5400000">
              <a:srgbClr val="000000">
                <a:alpha val="50000"/>
              </a:srgbClr>
            </a:outerShdw>
          </a:effectLst>
        </p:spPr>
      </p:pic>
      <p:sp>
        <p:nvSpPr>
          <p:cNvPr id="206" name="Shape 206"/>
          <p:cNvSpPr/>
          <p:nvPr/>
        </p:nvSpPr>
        <p:spPr>
          <a:xfrm>
            <a:off x="1070629" y="2887016"/>
            <a:ext cx="10863541" cy="62154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defRPr sz="3200"/>
            </a:pPr>
            <a:r>
              <a:rPr b="1">
                <a:latin typeface="Helvetica"/>
                <a:ea typeface="Helvetica"/>
                <a:cs typeface="Helvetica"/>
                <a:sym typeface="Helvetica"/>
              </a:rPr>
              <a:t>The theory</a:t>
            </a:r>
            <a:r>
              <a:t> - UFO reports are actually mistaken sunspot observations</a:t>
            </a:r>
          </a:p>
          <a:p>
            <a:pPr algn="l">
              <a:defRPr sz="3200"/>
            </a:pPr>
          </a:p>
          <a:p>
            <a:pPr algn="l">
              <a:defRPr sz="3200"/>
            </a:pPr>
            <a:r>
              <a:rPr b="1">
                <a:latin typeface="Helvetica"/>
                <a:ea typeface="Helvetica"/>
                <a:cs typeface="Helvetica"/>
                <a:sym typeface="Helvetica"/>
              </a:rPr>
              <a:t>If:</a:t>
            </a:r>
            <a:r>
              <a:t> UFO reports are mistaken sunspot observations</a:t>
            </a:r>
          </a:p>
          <a:p>
            <a:pPr algn="l">
              <a:defRPr sz="3200"/>
            </a:pPr>
            <a:r>
              <a:rPr b="1">
                <a:latin typeface="Helvetica"/>
                <a:ea typeface="Helvetica"/>
                <a:cs typeface="Helvetica"/>
                <a:sym typeface="Helvetica"/>
              </a:rPr>
              <a:t>Then:</a:t>
            </a:r>
            <a:r>
              <a:t> Sunspot observation time series will predict UFO report time series</a:t>
            </a:r>
          </a:p>
          <a:p>
            <a:pPr algn="l">
              <a:defRPr sz="3200"/>
            </a:pPr>
          </a:p>
          <a:p>
            <a:pPr algn="l">
              <a:defRPr sz="3200"/>
            </a:pPr>
            <a:r>
              <a:t>If our theory ____ is true,</a:t>
            </a:r>
          </a:p>
          <a:p>
            <a:pPr algn="l">
              <a:defRPr sz="3200"/>
            </a:pPr>
            <a:r>
              <a:t>we predict _____ will happen</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